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6" r:id="rId7"/>
    <p:sldId id="265" r:id="rId8"/>
    <p:sldId id="268" r:id="rId9"/>
    <p:sldId id="267" r:id="rId10"/>
    <p:sldId id="269" r:id="rId11"/>
    <p:sldId id="270" r:id="rId12"/>
    <p:sldId id="271" r:id="rId13"/>
    <p:sldId id="272" r:id="rId14"/>
    <p:sldId id="261" r:id="rId15"/>
    <p:sldId id="273" r:id="rId16"/>
    <p:sldId id="274" r:id="rId17"/>
    <p:sldId id="275" r:id="rId18"/>
    <p:sldId id="262" r:id="rId19"/>
    <p:sldId id="276" r:id="rId20"/>
    <p:sldId id="277" r:id="rId21"/>
    <p:sldId id="278" r:id="rId22"/>
    <p:sldId id="279" r:id="rId23"/>
    <p:sldId id="280" r:id="rId24"/>
    <p:sldId id="263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75"/>
    <p:restoredTop sz="94694"/>
  </p:normalViewPr>
  <p:slideViewPr>
    <p:cSldViewPr snapToGrid="0" snapToObjects="1">
      <p:cViewPr varScale="1">
        <p:scale>
          <a:sx n="127" d="100"/>
          <a:sy n="127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D0A16B-30CF-C344-85A0-B75E1270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080386"/>
            <a:ext cx="10572000" cy="1388741"/>
          </a:xfrm>
        </p:spPr>
        <p:txBody>
          <a:bodyPr>
            <a:normAutofit/>
          </a:bodyPr>
          <a:lstStyle/>
          <a:p>
            <a:pPr algn="ctr"/>
            <a:r>
              <a:rPr lang="es-ES_tradnl">
                <a:solidFill>
                  <a:srgbClr val="FFFFFF"/>
                </a:solidFill>
              </a:rPr>
              <a:t>Data Visualization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2F11FC-A1C2-2041-87DC-1704455DB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361" y="5503719"/>
            <a:ext cx="9665110" cy="619459"/>
          </a:xfrm>
        </p:spPr>
        <p:txBody>
          <a:bodyPr>
            <a:normAutofit/>
          </a:bodyPr>
          <a:lstStyle/>
          <a:p>
            <a:pPr algn="ctr"/>
            <a:r>
              <a:rPr lang="es-ES_tradnl">
                <a:solidFill>
                  <a:srgbClr val="FFFFFF"/>
                </a:solidFill>
              </a:rPr>
              <a:t>Grupo T6</a:t>
            </a:r>
          </a:p>
        </p:txBody>
      </p:sp>
      <p:sp>
        <p:nvSpPr>
          <p:cNvPr id="11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E4B7E3-D619-C643-929F-185A75AF2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00" y="884810"/>
            <a:ext cx="2391808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2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FB246-F806-EF48-B5F9-63AE3A7E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ES_tradnl" sz="3600" dirty="0"/>
              <a:t>CURSOS </a:t>
            </a:r>
            <a:r>
              <a:rPr lang="es-ES_tradnl" sz="3600" dirty="0">
                <a:solidFill>
                  <a:schemeClr val="bg2"/>
                </a:solidFill>
              </a:rPr>
              <a:t>NO</a:t>
            </a:r>
            <a:r>
              <a:rPr lang="es-ES_tradnl" sz="3600" dirty="0"/>
              <a:t> GRATUITOS (</a:t>
            </a:r>
            <a:r>
              <a:rPr lang="es-ES_tradnl" sz="3600" dirty="0">
                <a:solidFill>
                  <a:schemeClr val="bg2"/>
                </a:solidFill>
              </a:rPr>
              <a:t>R</a:t>
            </a:r>
            <a:r>
              <a:rPr lang="es-ES_tradnl" sz="3600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AA022A-CDB2-1B44-90AD-BD8263F1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2999"/>
            <a:ext cx="5907907" cy="3882697"/>
          </a:xfrm>
        </p:spPr>
        <p:txBody>
          <a:bodyPr>
            <a:normAutofit/>
          </a:bodyPr>
          <a:lstStyle/>
          <a:p>
            <a:r>
              <a:rPr lang="es-ES_tradnl" dirty="0"/>
              <a:t>PROGRAMA ESPECIALIZADO CIENCIA DE DATOS</a:t>
            </a:r>
          </a:p>
          <a:p>
            <a:pPr lvl="1"/>
            <a:r>
              <a:rPr lang="es-ES" dirty="0"/>
              <a:t>Gratuito durante 7 </a:t>
            </a:r>
            <a:r>
              <a:rPr lang="es-ES" dirty="0" err="1"/>
              <a:t>dias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1"/>
                </a:solidFill>
              </a:rPr>
              <a:t>42€/mes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/>
              <a:t>a partir de la prueba gratuita.</a:t>
            </a:r>
            <a:endParaRPr lang="es-ES_tradnl" dirty="0"/>
          </a:p>
          <a:p>
            <a:r>
              <a:rPr lang="es-ES_tradnl" dirty="0"/>
              <a:t>MASTERING SOFTWARE DEVELOPMENT IN R</a:t>
            </a:r>
          </a:p>
          <a:p>
            <a:pPr lvl="1"/>
            <a:r>
              <a:rPr lang="es-ES" dirty="0"/>
              <a:t>Gratuito durante 7 </a:t>
            </a:r>
            <a:r>
              <a:rPr lang="es-ES" dirty="0" err="1"/>
              <a:t>dias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1"/>
                </a:solidFill>
              </a:rPr>
              <a:t>42€/mes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/>
              <a:t>a partir de la prueba gratuita.</a:t>
            </a:r>
            <a:endParaRPr lang="es-ES_tradnl" dirty="0"/>
          </a:p>
          <a:p>
            <a:r>
              <a:rPr lang="es-ES_tradnl" dirty="0"/>
              <a:t>BUILDING DATA VISUALIZATION TOOLS</a:t>
            </a:r>
          </a:p>
          <a:p>
            <a:pPr lvl="1"/>
            <a:r>
              <a:rPr lang="es-ES" dirty="0"/>
              <a:t>Gratuito durante 7 </a:t>
            </a:r>
            <a:r>
              <a:rPr lang="es-ES" dirty="0" err="1"/>
              <a:t>dias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1"/>
                </a:solidFill>
              </a:rPr>
              <a:t>42€/mes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/>
              <a:t>a partir de la prueba gratuita.</a:t>
            </a:r>
            <a:endParaRPr lang="en-US" dirty="0"/>
          </a:p>
          <a:p>
            <a:endParaRPr lang="es-ES_tradnl" dirty="0"/>
          </a:p>
        </p:txBody>
      </p:sp>
      <p:pic>
        <p:nvPicPr>
          <p:cNvPr id="6150" name="Picture 6" descr="https://lh5.googleusercontent.com/ZuGPugUa_VY6EuDi_-P_8r_63klFi5g34ySOHHz5xgbxecowXqM4q2Lqy7FhmgzI2eAMJ_CiqrZXhCw460t35uWZfzVZas0kc_ozrvnGoAPB4Qu3Cvmq9Mnpu9aBJ2rFJbjVZoCU">
            <a:extLst>
              <a:ext uri="{FF2B5EF4-FFF2-40B4-BE49-F238E27FC236}">
                <a16:creationId xmlns:a16="http://schemas.microsoft.com/office/drawing/2014/main" id="{FAF5FD95-65A6-504D-934B-9EE23BB1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949" y="3656326"/>
            <a:ext cx="3480751" cy="143580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3.googleusercontent.com/V0zAgclkaWWX5vo-H3oSln8Q8PAtSUuEVI6rsgWr-OX-JldfvLr4t2xLxyD1pzS_kY-zREoQKiFhYfv9Fc7fOLh6oA699uVyDtf1JZ-7bT7T3k540iTTU0PYlF-MFsSivPKeI11P">
            <a:extLst>
              <a:ext uri="{FF2B5EF4-FFF2-40B4-BE49-F238E27FC236}">
                <a16:creationId xmlns:a16="http://schemas.microsoft.com/office/drawing/2014/main" id="{F1260035-CC85-6742-A35D-8C25AAE3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949" y="2115349"/>
            <a:ext cx="3482048" cy="130576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4.googleusercontent.com/Mml4kGO2AqvyqGbO_B39xtYt5reIIhpeBSRYqcQK4MKuLTzsa68pyI563GOQeT4UMZbYz51LoAgPEHWxnTMPlGYK6AFU1Z_y7Xcb7zguwqwuSzKWXKO0Y9LPBRq-O8ocQ1zZnQR4">
            <a:extLst>
              <a:ext uri="{FF2B5EF4-FFF2-40B4-BE49-F238E27FC236}">
                <a16:creationId xmlns:a16="http://schemas.microsoft.com/office/drawing/2014/main" id="{24253EA9-97A8-CB46-909C-DFAFE69D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237" y="5327343"/>
            <a:ext cx="3482049" cy="127965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8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D0250-721F-8B47-8E55-76F2D3AA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ES_tradnl" dirty="0"/>
              <a:t>CURSOS GRATUITOS (</a:t>
            </a:r>
            <a:r>
              <a:rPr lang="es-ES_tradnl" dirty="0">
                <a:solidFill>
                  <a:schemeClr val="bg2"/>
                </a:solidFill>
              </a:rPr>
              <a:t>General</a:t>
            </a:r>
            <a:r>
              <a:rPr lang="es-ES_tradnl" dirty="0"/>
              <a:t>)</a:t>
            </a:r>
          </a:p>
        </p:txBody>
      </p:sp>
      <p:sp>
        <p:nvSpPr>
          <p:cNvPr id="7177" name="Content Placeholder 7176">
            <a:extLst>
              <a:ext uri="{FF2B5EF4-FFF2-40B4-BE49-F238E27FC236}">
                <a16:creationId xmlns:a16="http://schemas.microsoft.com/office/drawing/2014/main" id="{643FC85F-3B8B-4C23-BBE5-47AA863BF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2999"/>
            <a:ext cx="6125012" cy="3796621"/>
          </a:xfrm>
        </p:spPr>
        <p:txBody>
          <a:bodyPr>
            <a:normAutofit/>
          </a:bodyPr>
          <a:lstStyle/>
          <a:p>
            <a:r>
              <a:rPr lang="en-US" dirty="0"/>
              <a:t>DATA VISUALIZATION FOR ALL</a:t>
            </a:r>
          </a:p>
          <a:p>
            <a:pPr lvl="1"/>
            <a:r>
              <a:rPr lang="en-US" dirty="0"/>
              <a:t>UOC – </a:t>
            </a:r>
            <a:r>
              <a:rPr lang="en-US" dirty="0" err="1"/>
              <a:t>Fundamentos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comunicación</a:t>
            </a:r>
            <a:r>
              <a:rPr lang="en-US" dirty="0"/>
              <a:t> a </a:t>
            </a:r>
            <a:r>
              <a:rPr lang="en-US" dirty="0" err="1"/>
              <a:t>través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r>
              <a:rPr lang="en-US" dirty="0"/>
              <a:t>, </a:t>
            </a:r>
            <a:r>
              <a:rPr lang="en-US" dirty="0" err="1"/>
              <a:t>mapas</a:t>
            </a:r>
            <a:r>
              <a:rPr lang="en-US" dirty="0"/>
              <a:t> y </a:t>
            </a:r>
            <a:r>
              <a:rPr lang="en-US" dirty="0" err="1"/>
              <a:t>diagramas</a:t>
            </a:r>
            <a:r>
              <a:rPr lang="en-US" dirty="0"/>
              <a:t>.</a:t>
            </a:r>
          </a:p>
          <a:p>
            <a:r>
              <a:rPr lang="en-US" dirty="0"/>
              <a:t>INICIACIÓN A LA INFOGRAFÍA Y VISUALIZACIÓN DE DATOS</a:t>
            </a:r>
          </a:p>
          <a:p>
            <a:pPr lvl="1"/>
            <a:r>
              <a:rPr lang="en-US" dirty="0"/>
              <a:t>edX </a:t>
            </a:r>
            <a:r>
              <a:rPr lang="en-US" dirty="0" err="1"/>
              <a:t>en</a:t>
            </a:r>
            <a:r>
              <a:rPr lang="en-US" dirty="0"/>
              <a:t> Trinity College.</a:t>
            </a:r>
          </a:p>
          <a:p>
            <a:pPr lvl="1"/>
            <a:r>
              <a:rPr lang="en-US" dirty="0" err="1"/>
              <a:t>Uso</a:t>
            </a:r>
            <a:r>
              <a:rPr lang="en-US" dirty="0"/>
              <a:t> de Google Sheets, Tableau y </a:t>
            </a:r>
            <a:r>
              <a:rPr lang="en-US" dirty="0" err="1"/>
              <a:t>Hightcharts</a:t>
            </a:r>
            <a:r>
              <a:rPr lang="en-US" dirty="0"/>
              <a:t>.</a:t>
            </a:r>
          </a:p>
        </p:txBody>
      </p:sp>
      <p:pic>
        <p:nvPicPr>
          <p:cNvPr id="7172" name="Picture 4" descr="https://lh5.googleusercontent.com/Bk5M2YN4n1QJmSgdlzj8ny-iZ5B89v68lVH4Obx-5VMcnMqA8XpDB4uOkr1tv8laVJoT19GU3W42e_NMedIIT0NES0v7DAXtgdNNCS_J2WQXeo9zioyppHa-Jx7I8fL2dRx9qvpY">
            <a:extLst>
              <a:ext uri="{FF2B5EF4-FFF2-40B4-BE49-F238E27FC236}">
                <a16:creationId xmlns:a16="http://schemas.microsoft.com/office/drawing/2014/main" id="{B0E3A494-7BBF-1043-B68F-D6A571251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17" y="2170081"/>
            <a:ext cx="4042081" cy="210188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2" descr="https://lh6.googleusercontent.com/UWXEdiKFm_-31ZLUL1ZQStAW1Fp6jLPiREhqttklz8MONndKej0vWSJru6F7mkMVMwVrWA_5aaAVo-FdOKt0HM2Dwy1vM4BuhAH2KupQAB_BD_8yDSjmg15LHhsif7a5bRRP6DKm">
            <a:extLst>
              <a:ext uri="{FF2B5EF4-FFF2-40B4-BE49-F238E27FC236}">
                <a16:creationId xmlns:a16="http://schemas.microsoft.com/office/drawing/2014/main" id="{91A0310C-DDBA-4D4F-98E6-13DEB06D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17" y="4673631"/>
            <a:ext cx="4042081" cy="1535990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8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784C2D-3A5A-8242-9718-B9F84763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_tradnl" dirty="0">
                <a:solidFill>
                  <a:srgbClr val="FFFFFF"/>
                </a:solidFill>
              </a:rPr>
              <a:t>CURSOS GRATUITOS (</a:t>
            </a:r>
            <a:r>
              <a:rPr lang="es-ES_tradnl" dirty="0">
                <a:solidFill>
                  <a:schemeClr val="accent1"/>
                </a:solidFill>
              </a:rPr>
              <a:t>Python</a:t>
            </a:r>
            <a:r>
              <a:rPr lang="es-ES_tradnl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8198" name="Picture 6" descr="https://lh4.googleusercontent.com/NjA5C-CUnaROEmoUaq7OV3z6mmUiE_1XZj6A4vCf1O2OuipXjdIi8KBOGqfdENbO_c0lWTAvSRM_v07eG0VsL8wh02p1smYJXn7QXtuNwH3BmarsT5uZeZcwuyMhgMPjuhn9WUW7">
            <a:extLst>
              <a:ext uri="{FF2B5EF4-FFF2-40B4-BE49-F238E27FC236}">
                <a16:creationId xmlns:a16="http://schemas.microsoft.com/office/drawing/2014/main" id="{F1F0CF97-7AA3-FB43-A813-D03EEA048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1" y="1039408"/>
            <a:ext cx="4096962" cy="217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2" descr="https://lh3.googleusercontent.com/Ry7cCWfkIyEz4Zhq8hNNkKruhIxYRVMFrwe1TjUObvo3Dk6zUvLJ1OzMQUonT0yNt73kMZtt-j088HlSU6eQanvOYkJW2yqp7i7UqJOebACWSqKie77COJvyAizuUM7kLe1FctLG">
            <a:extLst>
              <a:ext uri="{FF2B5EF4-FFF2-40B4-BE49-F238E27FC236}">
                <a16:creationId xmlns:a16="http://schemas.microsoft.com/office/drawing/2014/main" id="{285777BB-329A-6941-A0B6-2CBD9A77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756" y="1219712"/>
            <a:ext cx="3596489" cy="16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4.googleusercontent.com/PbxDKiuL9TI-uhy_4wR0Ov_noQnZ_LEAyYuNbk7n8J-SgyiWsad0F_IVYBOLDcjt8mWqlc3-S-0BXu4T_USe_KB9nCqEDSwqw_VvxMlvNquqQxTB4wLe4i2DlDaeqnbWqwRK9Lc6">
            <a:extLst>
              <a:ext uri="{FF2B5EF4-FFF2-40B4-BE49-F238E27FC236}">
                <a16:creationId xmlns:a16="http://schemas.microsoft.com/office/drawing/2014/main" id="{BB1A66C4-87AB-6941-A5E3-FF6FA378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658" y="1058449"/>
            <a:ext cx="4061035" cy="21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Content Placeholder 8202">
            <a:extLst>
              <a:ext uri="{FF2B5EF4-FFF2-40B4-BE49-F238E27FC236}">
                <a16:creationId xmlns:a16="http://schemas.microsoft.com/office/drawing/2014/main" id="{89EA1BB1-2BFA-405C-B669-223CE5AE3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71" y="3748821"/>
            <a:ext cx="5527198" cy="247100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Introducción</a:t>
            </a:r>
            <a:r>
              <a:rPr lang="en-US" dirty="0">
                <a:solidFill>
                  <a:srgbClr val="FFFFFF"/>
                </a:solidFill>
              </a:rPr>
              <a:t> al campo de la </a:t>
            </a:r>
            <a:r>
              <a:rPr lang="en-US" dirty="0" err="1">
                <a:solidFill>
                  <a:srgbClr val="FFFFFF"/>
                </a:solidFill>
              </a:rPr>
              <a:t>estadistica</a:t>
            </a:r>
            <a:r>
              <a:rPr lang="en-US" dirty="0">
                <a:solidFill>
                  <a:srgbClr val="FFFFFF"/>
                </a:solidFill>
              </a:rPr>
              <a:t> con Python.</a:t>
            </a:r>
          </a:p>
          <a:p>
            <a:r>
              <a:rPr lang="en-US" dirty="0" err="1">
                <a:solidFill>
                  <a:srgbClr val="FFFFFF"/>
                </a:solidFill>
              </a:rPr>
              <a:t>Uso</a:t>
            </a:r>
            <a:r>
              <a:rPr lang="en-US" dirty="0">
                <a:solidFill>
                  <a:srgbClr val="FFFFFF"/>
                </a:solidFill>
              </a:rPr>
              <a:t> de Python </a:t>
            </a:r>
            <a:r>
              <a:rPr lang="en-US" dirty="0" err="1">
                <a:solidFill>
                  <a:srgbClr val="FFFFFF"/>
                </a:solidFill>
              </a:rPr>
              <a:t>como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herramienta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análisis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r>
              <a:rPr lang="en-US" dirty="0" err="1">
                <a:solidFill>
                  <a:srgbClr val="FFFFFF"/>
                </a:solidFill>
              </a:rPr>
              <a:t>Visualización</a:t>
            </a:r>
            <a:r>
              <a:rPr lang="en-US" dirty="0">
                <a:solidFill>
                  <a:srgbClr val="FFFFFF"/>
                </a:solidFill>
              </a:rPr>
              <a:t> de la </a:t>
            </a:r>
            <a:r>
              <a:rPr lang="en-US" dirty="0" err="1">
                <a:solidFill>
                  <a:srgbClr val="FFFFFF"/>
                </a:solidFill>
              </a:rPr>
              <a:t>información</a:t>
            </a:r>
            <a:r>
              <a:rPr lang="en-US" dirty="0">
                <a:solidFill>
                  <a:srgbClr val="FFFFFF"/>
                </a:solidFill>
              </a:rPr>
              <a:t> con </a:t>
            </a:r>
            <a:r>
              <a:rPr lang="en-US" dirty="0" err="1">
                <a:solidFill>
                  <a:srgbClr val="FFFFFF"/>
                </a:solidFill>
              </a:rPr>
              <a:t>Matplotib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18B57-B59F-A641-9629-2E385BF6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ES_tradnl" dirty="0"/>
              <a:t>CURSOS GRATUITOS (</a:t>
            </a:r>
            <a:r>
              <a:rPr lang="es-ES_tradnl"/>
              <a:t>R</a:t>
            </a:r>
            <a:r>
              <a:rPr lang="es-ES_tradnl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AE369F-A714-1744-BA03-EE8B33CC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6010712" cy="3702050"/>
          </a:xfrm>
        </p:spPr>
        <p:txBody>
          <a:bodyPr>
            <a:normAutofit/>
          </a:bodyPr>
          <a:lstStyle/>
          <a:p>
            <a:r>
              <a:rPr lang="es-ES_tradnl" dirty="0"/>
              <a:t>DATA SCIENCE VISUALIZACTION</a:t>
            </a:r>
          </a:p>
          <a:p>
            <a:pPr lvl="1"/>
            <a:r>
              <a:rPr lang="es-ES_tradnl" dirty="0"/>
              <a:t>Se centra en: </a:t>
            </a:r>
            <a:r>
              <a:rPr lang="es-ES_tradnl" dirty="0" err="1"/>
              <a:t>Ggplot</a:t>
            </a:r>
            <a:r>
              <a:rPr lang="es-ES_tradnl" dirty="0"/>
              <a:t> 2</a:t>
            </a:r>
          </a:p>
          <a:p>
            <a:r>
              <a:rPr lang="es-ES_tradnl" dirty="0"/>
              <a:t>DATA VISUALIZATION WITH R</a:t>
            </a:r>
          </a:p>
        </p:txBody>
      </p:sp>
      <p:pic>
        <p:nvPicPr>
          <p:cNvPr id="9220" name="Picture 4" descr="https://lh6.googleusercontent.com/FwiaoVwwtfV1fztF6FnyXCMydF8Fd25tDO4MFrxTOyTpu7ERS5IX_jZfFhUt3jN6y2EZ1AXAV9BsPu-Y5txH5UUXwXhV4Uh5icBlMn0q6_ko9PSdYsRTVpMpNYjtPSNfXjjz3dtX">
            <a:extLst>
              <a:ext uri="{FF2B5EF4-FFF2-40B4-BE49-F238E27FC236}">
                <a16:creationId xmlns:a16="http://schemas.microsoft.com/office/drawing/2014/main" id="{102E6983-CDA1-5847-8FE4-7E2F05E9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377" y="2135906"/>
            <a:ext cx="3823910" cy="203623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h5.googleusercontent.com/rxnU_EIY2ltz7dET2JYsuX66FKyyoazh4eA4wN7nawUoWeY04_toDRH6DA702rRwbUI9Qq-QNIR9f0Ve0-DsG1_b4SipUmN4UfyEQS21IQdXDC9mcFgQjFG7dK40IzDmAihuC3Fe">
            <a:extLst>
              <a:ext uri="{FF2B5EF4-FFF2-40B4-BE49-F238E27FC236}">
                <a16:creationId xmlns:a16="http://schemas.microsoft.com/office/drawing/2014/main" id="{550BF59C-DA4E-2944-B1AB-E08AC2A63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4502210"/>
            <a:ext cx="3823910" cy="194063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6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693C0-13E5-F647-802B-9A2B3E0BC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AYUDAS ECONÓMICAS PARA ESTUDIAR TECNOLOGÍAS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ABA9C4-93C0-C940-94FD-E203AA1B9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Javier Pascual y Roberto. A Hernández </a:t>
            </a:r>
          </a:p>
        </p:txBody>
      </p:sp>
    </p:spTree>
    <p:extLst>
      <p:ext uri="{BB962C8B-B14F-4D97-AF65-F5344CB8AC3E}">
        <p14:creationId xmlns:p14="http://schemas.microsoft.com/office/powerpoint/2010/main" val="3896959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93AA96-FF21-6D4A-BEBF-7146AB10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s-ES_tradnl" sz="2400"/>
              <a:t>Descripción general</a:t>
            </a:r>
          </a:p>
        </p:txBody>
      </p:sp>
      <p:pic>
        <p:nvPicPr>
          <p:cNvPr id="10242" name="Picture 2" descr="https://lh6.googleusercontent.com/Q65vC6g4y01c6wrXHtDzJ6VOjgLzVNl75gBABnwijBwFFoeFgo_Nh8_-reogBLOC6RIusHtl6sQmIVqBj8h-RQrX6guC-G0tRQ96HLDRoNzgcJylhocdOLQBCAbKZhY5l09q1c4ht5k">
            <a:extLst>
              <a:ext uri="{FF2B5EF4-FFF2-40B4-BE49-F238E27FC236}">
                <a16:creationId xmlns:a16="http://schemas.microsoft.com/office/drawing/2014/main" id="{DC8EF0D7-2EBB-764E-997D-8362D1FE7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805327"/>
            <a:ext cx="11163299" cy="334898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2283FF-8D12-EA40-ABB5-1E5E1EC4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5176569"/>
            <a:ext cx="6028400" cy="970450"/>
          </a:xfrm>
        </p:spPr>
        <p:txBody>
          <a:bodyPr>
            <a:normAutofit/>
          </a:bodyPr>
          <a:lstStyle/>
          <a:p>
            <a:r>
              <a:rPr lang="es-ES_tradnl" sz="1600">
                <a:solidFill>
                  <a:srgbClr val="FEFEFE"/>
                </a:solidFill>
              </a:rPr>
              <a:t>Fundación BBVA, con ayudas para Big Data y Data Visualization.</a:t>
            </a:r>
          </a:p>
          <a:p>
            <a:r>
              <a:rPr lang="es-ES_tradnl" sz="1600">
                <a:solidFill>
                  <a:srgbClr val="FEFEFE"/>
                </a:solidFill>
              </a:rPr>
              <a:t>Cada año – Del 10/10 al 10/12</a:t>
            </a:r>
          </a:p>
        </p:txBody>
      </p:sp>
    </p:spTree>
    <p:extLst>
      <p:ext uri="{BB962C8B-B14F-4D97-AF65-F5344CB8AC3E}">
        <p14:creationId xmlns:p14="http://schemas.microsoft.com/office/powerpoint/2010/main" val="48104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F6CAB-0D34-E248-8EA0-1B819465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D66132-EA65-A544-82A6-FD6986FF0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Innovación y calidad científica del proyecto.</a:t>
            </a:r>
          </a:p>
          <a:p>
            <a:r>
              <a:rPr lang="es-ES_tradnl" dirty="0"/>
              <a:t>Trayectoria de investigación principal y del resto del equipo investigador.</a:t>
            </a:r>
          </a:p>
          <a:p>
            <a:r>
              <a:rPr lang="es-ES_tradnl" dirty="0"/>
              <a:t>Aplicabilidad de los resultados.</a:t>
            </a:r>
          </a:p>
          <a:p>
            <a:r>
              <a:rPr lang="es-ES_tradnl" dirty="0"/>
              <a:t>Adecuada justificación del presupuesto.</a:t>
            </a:r>
          </a:p>
          <a:p>
            <a:r>
              <a:rPr lang="es-ES_tradnl" dirty="0"/>
              <a:t>Plan de difusión de los resultados del proyecto.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b="1" dirty="0">
                <a:solidFill>
                  <a:schemeClr val="accent1"/>
                </a:solidFill>
              </a:rPr>
              <a:t>5 AYUDAS – 100.000€</a:t>
            </a:r>
          </a:p>
        </p:txBody>
      </p:sp>
    </p:spTree>
    <p:extLst>
      <p:ext uri="{BB962C8B-B14F-4D97-AF65-F5344CB8AC3E}">
        <p14:creationId xmlns:p14="http://schemas.microsoft.com/office/powerpoint/2010/main" val="375932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FE7DEC-1087-6A4B-9161-6BE82381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_tradnl" sz="2000"/>
              <a:t>Ayudas económicas para estudiar las tecnologías (FUNDACIÓN BIG DATA)</a:t>
            </a:r>
          </a:p>
        </p:txBody>
      </p:sp>
      <p:pic>
        <p:nvPicPr>
          <p:cNvPr id="11266" name="Picture 2" descr="https://lh3.googleusercontent.com/EmJGcTXzAAuyfU6I41ZAHcjsmDPA5eh1eLrFkfVVq_mVnE7feYtZ_i5yRI-BSE8mWuwK8TrXqnOqCW_PqaEb8CtSc4wgviCuakBlCo-zCyHIj-YTpQ3rc1oxKIy2g4KGBJHa8nuQPxg">
            <a:extLst>
              <a:ext uri="{FF2B5EF4-FFF2-40B4-BE49-F238E27FC236}">
                <a16:creationId xmlns:a16="http://schemas.microsoft.com/office/drawing/2014/main" id="{FD90333D-0687-054C-8D6F-CAC723875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514350"/>
            <a:ext cx="8499338" cy="393094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3549C-63A7-D644-8D71-A430EDF0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035" y="5176568"/>
            <a:ext cx="6248452" cy="1167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>
                <a:solidFill>
                  <a:srgbClr val="FEFEFE"/>
                </a:solidFill>
              </a:rPr>
              <a:t>Ayudas a jóvenes menores de 30 años inscritos en el Sistema Nacional de Garantía Juvenil para que se puedan formar acerca del Big Data y Data </a:t>
            </a:r>
            <a:r>
              <a:rPr lang="es-ES_tradnl" sz="1600" dirty="0" err="1">
                <a:solidFill>
                  <a:srgbClr val="FEFEFE"/>
                </a:solidFill>
              </a:rPr>
              <a:t>Visualization</a:t>
            </a:r>
            <a:r>
              <a:rPr lang="es-ES_tradnl" sz="1600" dirty="0">
                <a:solidFill>
                  <a:srgbClr val="FEFEFE"/>
                </a:solidFill>
              </a:rPr>
              <a:t> más fácilmente.</a:t>
            </a:r>
          </a:p>
        </p:txBody>
      </p:sp>
    </p:spTree>
    <p:extLst>
      <p:ext uri="{BB962C8B-B14F-4D97-AF65-F5344CB8AC3E}">
        <p14:creationId xmlns:p14="http://schemas.microsoft.com/office/powerpoint/2010/main" val="3375373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693C0-13E5-F647-802B-9A2B3E0BC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RECURSOS PARA IMPLEMENTAR TECNOLOGÍAS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ABA9C4-93C0-C940-94FD-E203AA1B9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Javier Pascual y Roberto. A Hernández </a:t>
            </a:r>
          </a:p>
        </p:txBody>
      </p:sp>
    </p:spTree>
    <p:extLst>
      <p:ext uri="{BB962C8B-B14F-4D97-AF65-F5344CB8AC3E}">
        <p14:creationId xmlns:p14="http://schemas.microsoft.com/office/powerpoint/2010/main" val="360941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99089-3815-DD4A-8CB9-A62F78EE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ES_tradnl" dirty="0" err="1"/>
              <a:t>Cpython</a:t>
            </a:r>
            <a:r>
              <a:rPr lang="es-ES_tradnl" dirty="0"/>
              <a:t> (</a:t>
            </a:r>
            <a:r>
              <a:rPr lang="es-ES_tradnl" dirty="0">
                <a:solidFill>
                  <a:schemeClr val="bg2"/>
                </a:solidFill>
              </a:rPr>
              <a:t>gratuito</a:t>
            </a:r>
            <a:r>
              <a:rPr lang="es-ES_tradnl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197241-37FD-344B-A10F-F12FCC9EE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es-ES_tradnl" dirty="0"/>
              <a:t>Proporciona el más alto nivel de compatibilidad con los paquetes Python y los módulos de extensión C.</a:t>
            </a:r>
          </a:p>
        </p:txBody>
      </p:sp>
      <p:pic>
        <p:nvPicPr>
          <p:cNvPr id="12292" name="Picture 4" descr="https://lh3.googleusercontent.com/4GsC0Cd96WjUltiVLPHMOp4szxxk3AWzS2TlTgen5OQZxBgCZWzxSQC4d9xiQKln0EOhEeuweKxRI4bGZmJnFz4p2xdLOfj2r0dUMgWQUVNLbXYQrAwZ_amSt-koMAquQnvldBUge00">
            <a:extLst>
              <a:ext uri="{FF2B5EF4-FFF2-40B4-BE49-F238E27FC236}">
                <a16:creationId xmlns:a16="http://schemas.microsoft.com/office/drawing/2014/main" id="{12BDB597-735F-C047-962C-97845948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38" y="3623013"/>
            <a:ext cx="2913062" cy="129631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08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3C723-BDAC-3B4E-8120-56A11B42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Integrantes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63A62A-AF29-5D42-973D-EF8F3AF2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Julia Martín Moracho</a:t>
            </a:r>
          </a:p>
          <a:p>
            <a:r>
              <a:rPr lang="es-ES_tradnl" dirty="0"/>
              <a:t>Roberto Alejandro Hernández Andrade</a:t>
            </a:r>
          </a:p>
          <a:p>
            <a:r>
              <a:rPr lang="es-ES_tradnl" dirty="0"/>
              <a:t>Javier Pascual Marzo</a:t>
            </a:r>
          </a:p>
          <a:p>
            <a:r>
              <a:rPr lang="es-ES_tradnl" dirty="0"/>
              <a:t>Marcos Vicente Díez</a:t>
            </a:r>
          </a:p>
          <a:p>
            <a:r>
              <a:rPr lang="es-ES_tradnl" dirty="0"/>
              <a:t>Germán </a:t>
            </a:r>
            <a:r>
              <a:rPr lang="es-ES_tradnl" dirty="0" err="1"/>
              <a:t>Dengra</a:t>
            </a:r>
            <a:r>
              <a:rPr lang="es-ES_tradnl" dirty="0"/>
              <a:t> </a:t>
            </a:r>
            <a:r>
              <a:rPr lang="es-ES_tradnl" dirty="0" err="1"/>
              <a:t>Rísquez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3477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5FCFF-4E4A-214B-8E62-55D21ED57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_tradnl" dirty="0" err="1"/>
              <a:t>PyPy</a:t>
            </a:r>
            <a:r>
              <a:rPr lang="es-ES_tradnl" dirty="0"/>
              <a:t> (</a:t>
            </a:r>
            <a:r>
              <a:rPr lang="es-ES_tradnl" dirty="0">
                <a:solidFill>
                  <a:schemeClr val="bg2"/>
                </a:solidFill>
              </a:rPr>
              <a:t>gratuito</a:t>
            </a:r>
            <a:r>
              <a:rPr lang="es-ES_tradnl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909769-F8EF-FA40-BD30-4E2151773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451459" cy="4026113"/>
          </a:xfrm>
        </p:spPr>
        <p:txBody>
          <a:bodyPr/>
          <a:lstStyle/>
          <a:p>
            <a:r>
              <a:rPr lang="es-ES_tradnl" dirty="0"/>
              <a:t>5 veces más rápido que </a:t>
            </a:r>
            <a:r>
              <a:rPr lang="es-ES_tradnl" dirty="0" err="1"/>
              <a:t>Cpython</a:t>
            </a:r>
            <a:r>
              <a:rPr lang="es-ES_tradnl" dirty="0"/>
              <a:t>, aunque algo menos compatible con su implementación general.</a:t>
            </a:r>
          </a:p>
        </p:txBody>
      </p:sp>
      <p:pic>
        <p:nvPicPr>
          <p:cNvPr id="13316" name="Picture 4" descr="https://lh4.googleusercontent.com/PmIvV6Iru8RAXNwSqt5reFwcFPGYVr-S-xH_bYYfK7sQcRre4LQhuvIqUeGE2Ygzvsvv_JIJKKm53aRE0I_i-u-6hcr8zmQAUqZKz33xzfN75BDAH5MLNWM0v_zzN5ouTQTcPGWcwh0">
            <a:extLst>
              <a:ext uri="{FF2B5EF4-FFF2-40B4-BE49-F238E27FC236}">
                <a16:creationId xmlns:a16="http://schemas.microsoft.com/office/drawing/2014/main" id="{FD090468-05F6-124C-99EE-A746746AF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398" y="3536843"/>
            <a:ext cx="40386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49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6B493-50E3-BA4E-8B67-F90F6A59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ES_tradnl" dirty="0"/>
              <a:t>R </a:t>
            </a:r>
            <a:r>
              <a:rPr lang="es-ES_tradnl" dirty="0" err="1"/>
              <a:t>studio</a:t>
            </a:r>
            <a:r>
              <a:rPr lang="es-ES_tradnl" dirty="0"/>
              <a:t> (</a:t>
            </a:r>
            <a:r>
              <a:rPr lang="es-ES_tradnl" dirty="0">
                <a:solidFill>
                  <a:schemeClr val="bg2"/>
                </a:solidFill>
              </a:rPr>
              <a:t>gratuito</a:t>
            </a:r>
            <a:r>
              <a:rPr lang="es-ES_tradnl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C0239C-6272-6246-A18F-F387DD06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pPr fontAlgn="base"/>
            <a:r>
              <a:rPr lang="es-ES" dirty="0"/>
              <a:t>El más utilizado</a:t>
            </a:r>
          </a:p>
          <a:p>
            <a:pPr fontAlgn="base"/>
            <a:r>
              <a:rPr lang="es-ES" dirty="0"/>
              <a:t>Un editor de resaltado de sintaxis que admite la ejecución directa de código, </a:t>
            </a:r>
          </a:p>
          <a:p>
            <a:pPr fontAlgn="base"/>
            <a:r>
              <a:rPr lang="es-ES" dirty="0"/>
              <a:t>Herramientas para el trazado, el historial, la depuración y la administración del espacio de trabajo.</a:t>
            </a:r>
          </a:p>
          <a:p>
            <a:endParaRPr lang="es-ES_tradnl" dirty="0"/>
          </a:p>
        </p:txBody>
      </p:sp>
      <p:pic>
        <p:nvPicPr>
          <p:cNvPr id="15362" name="Picture 2" descr="https://lh5.googleusercontent.com/fzqizrkTUbvzPO1TJ2mI8ywO2_vhRxYQS9X72OLdVsQ5aAa28lOXBMuA1-3FqZvy4UrM-A6IfkRHLLF715AN9vfmh-aFgL2jDkp8xjTikH84py3Bqhx8H8x5ccbLcxV6Zak_pRylwXU">
            <a:extLst>
              <a:ext uri="{FF2B5EF4-FFF2-40B4-BE49-F238E27FC236}">
                <a16:creationId xmlns:a16="http://schemas.microsoft.com/office/drawing/2014/main" id="{04238941-3E5F-D14D-A50D-0D3647F8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38" y="2814638"/>
            <a:ext cx="2913062" cy="291306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267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275BF-F09D-4841-866A-53E55191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ES_tradnl" dirty="0" err="1"/>
              <a:t>Wing</a:t>
            </a:r>
            <a:r>
              <a:rPr lang="es-ES_tradnl" dirty="0"/>
              <a:t> Python (</a:t>
            </a:r>
            <a:r>
              <a:rPr lang="es-ES_tradnl" dirty="0">
                <a:solidFill>
                  <a:schemeClr val="bg2"/>
                </a:solidFill>
              </a:rPr>
              <a:t>NO</a:t>
            </a:r>
            <a:r>
              <a:rPr lang="es-ES_tradnl" dirty="0"/>
              <a:t> gratuito)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16C06-BB4B-4945-84D1-B3B618762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es-ES" dirty="0"/>
              <a:t>La principal ventaja de </a:t>
            </a:r>
            <a:r>
              <a:rPr lang="es-ES" dirty="0" err="1"/>
              <a:t>Wing</a:t>
            </a:r>
            <a:r>
              <a:rPr lang="es-ES" dirty="0"/>
              <a:t> Python es que puede ofrecer soporte técnico para nuestro códigos, de manera que cualquier dificultad en el código podemos preguntarla en su soporte técnico. </a:t>
            </a:r>
            <a:endParaRPr lang="es-ES_tradnl" dirty="0"/>
          </a:p>
        </p:txBody>
      </p:sp>
      <p:pic>
        <p:nvPicPr>
          <p:cNvPr id="14338" name="Picture 2" descr="https://lh4.googleusercontent.com/HQ4mnGxSfUJK9HNl3UM6ZFgL5nBo7sRPrKCWnKTwLEhG0SEd_VVARYDfOeHmBUJatK5gpshcCF0atyWPqiXkX0rR0PdqRdsS0lfAdP6JDlNg51fQcuOpHCKqcjznu-czeqMGb69ZOFI">
            <a:extLst>
              <a:ext uri="{FF2B5EF4-FFF2-40B4-BE49-F238E27FC236}">
                <a16:creationId xmlns:a16="http://schemas.microsoft.com/office/drawing/2014/main" id="{527CC78F-029A-A246-9D05-53876107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38" y="3885188"/>
            <a:ext cx="2913062" cy="77196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577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7D706-4DF6-464B-9002-109133C2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s-ES_tradnl" sz="2400" dirty="0" err="1"/>
              <a:t>Rstudio</a:t>
            </a:r>
            <a:r>
              <a:rPr lang="es-ES_tradnl" sz="2400" dirty="0"/>
              <a:t> </a:t>
            </a:r>
            <a:r>
              <a:rPr lang="es-ES_tradnl" sz="2400" dirty="0" err="1"/>
              <a:t>Commercial</a:t>
            </a:r>
            <a:r>
              <a:rPr lang="es-ES_tradnl" sz="2400" dirty="0"/>
              <a:t> &amp; Server (</a:t>
            </a:r>
            <a:r>
              <a:rPr lang="es-ES_tradnl" sz="2400" dirty="0">
                <a:solidFill>
                  <a:schemeClr val="accent1"/>
                </a:solidFill>
              </a:rPr>
              <a:t>NO</a:t>
            </a:r>
            <a:r>
              <a:rPr lang="es-ES_tradnl" sz="2400" dirty="0"/>
              <a:t> gratuito)</a:t>
            </a:r>
          </a:p>
        </p:txBody>
      </p:sp>
      <p:pic>
        <p:nvPicPr>
          <p:cNvPr id="16386" name="Picture 2" descr="https://lh4.googleusercontent.com/XfiTJSnsnwb88_cp1Zlo15NzD4UwFce7YC_FxQyzvhpeA2CzI63r0wQ4fzQ8RV6o-7vLIxp29R0ZYWtC3ehQUYn7nEFJatMXnveCKmKPhVZy48B-zN2iLL2061dy2eFwY9H0xH5Zcyk">
            <a:extLst>
              <a:ext uri="{FF2B5EF4-FFF2-40B4-BE49-F238E27FC236}">
                <a16:creationId xmlns:a16="http://schemas.microsoft.com/office/drawing/2014/main" id="{732069C1-8441-344E-AD82-348D37C61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514350"/>
            <a:ext cx="9141728" cy="393094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8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693C0-13E5-F647-802B-9A2B3E0BC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CONCLUSIÓN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ABA9C4-93C0-C940-94FD-E203AA1B9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Julia Martín</a:t>
            </a:r>
          </a:p>
        </p:txBody>
      </p:sp>
    </p:spTree>
    <p:extLst>
      <p:ext uri="{BB962C8B-B14F-4D97-AF65-F5344CB8AC3E}">
        <p14:creationId xmlns:p14="http://schemas.microsoft.com/office/powerpoint/2010/main" val="1679653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E9BE2-4F68-6A47-A706-B48E5591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2F7334-B9E0-F047-B017-9817CC12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Gran cantidad de información de calidad a bajo precio</a:t>
            </a:r>
          </a:p>
          <a:p>
            <a:r>
              <a:rPr lang="es-ES_tradnl" dirty="0"/>
              <a:t>Lenguajes en auge</a:t>
            </a:r>
          </a:p>
          <a:p>
            <a:r>
              <a:rPr lang="es-ES_tradnl" dirty="0"/>
              <a:t>No es necesaria la inversión de una gran cantidad de capital</a:t>
            </a:r>
          </a:p>
          <a:p>
            <a:r>
              <a:rPr lang="es-ES_tradnl" dirty="0"/>
              <a:t>Las herramientas de pago están orientadas a empresa</a:t>
            </a:r>
          </a:p>
          <a:p>
            <a:r>
              <a:rPr lang="es-ES_tradnl" dirty="0"/>
              <a:t>Soporte profesional 24 horas de las herramientas</a:t>
            </a:r>
          </a:p>
        </p:txBody>
      </p:sp>
    </p:spTree>
    <p:extLst>
      <p:ext uri="{BB962C8B-B14F-4D97-AF65-F5344CB8AC3E}">
        <p14:creationId xmlns:p14="http://schemas.microsoft.com/office/powerpoint/2010/main" val="1509496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FA4E8-4D96-2644-BDAA-D4C14B98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_tradnl"/>
              <a:t>Planificación</a:t>
            </a:r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82424D-BAE9-B445-AF39-31EB3B2E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4" y="2471737"/>
            <a:ext cx="11607872" cy="37925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CA5DB39-BEF1-8349-8C57-2F550B8A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099" y="550863"/>
            <a:ext cx="2717800" cy="1117600"/>
          </a:xfrm>
          <a:prstGeom prst="rect">
            <a:avLst/>
          </a:prstGeom>
        </p:spPr>
      </p:pic>
      <p:sp>
        <p:nvSpPr>
          <p:cNvPr id="5" name="Abrir llave 4">
            <a:extLst>
              <a:ext uri="{FF2B5EF4-FFF2-40B4-BE49-F238E27FC236}">
                <a16:creationId xmlns:a16="http://schemas.microsoft.com/office/drawing/2014/main" id="{B43977BC-739B-C04F-BB90-E8F91C29346B}"/>
              </a:ext>
            </a:extLst>
          </p:cNvPr>
          <p:cNvSpPr/>
          <p:nvPr/>
        </p:nvSpPr>
        <p:spPr>
          <a:xfrm>
            <a:off x="4159030" y="550863"/>
            <a:ext cx="336330" cy="1117600"/>
          </a:xfrm>
          <a:prstGeom prst="leftBrace">
            <a:avLst>
              <a:gd name="adj1" fmla="val 1145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525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693C0-13E5-F647-802B-9A2B3E0BC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FUENTES DE INFORMACIÓN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ABA9C4-93C0-C940-94FD-E203AA1B9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Marcos Vicente y Germán </a:t>
            </a:r>
            <a:r>
              <a:rPr lang="es-ES_tradnl" dirty="0" err="1"/>
              <a:t>Dengra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119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1C762-9B0F-EF4B-8039-3C1FE25D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_tradnl" dirty="0"/>
              <a:t>DOCUMENTOS (Generales)</a:t>
            </a:r>
          </a:p>
        </p:txBody>
      </p:sp>
      <p:pic>
        <p:nvPicPr>
          <p:cNvPr id="1026" name="Picture 2" descr="https://lh5.googleusercontent.com/q6igFtvQe74Mw5D-nnBrGpbdiwEd1bKQyqLpAVCfiTJMlHLMkMI4eX6PPn6e4tARKlMRvN0PRwBhYCYB01Mg2z6gW4ChyNT5WuqTvtTTGwIixKI0dSzyzZ_ISaEQbZGtdqfK3FxA">
            <a:extLst>
              <a:ext uri="{FF2B5EF4-FFF2-40B4-BE49-F238E27FC236}">
                <a16:creationId xmlns:a16="http://schemas.microsoft.com/office/drawing/2014/main" id="{F056438D-D34A-6447-8EC4-08B793E979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2773849"/>
            <a:ext cx="3636963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dXhCWSb_MBU7fx7Y5-94tPqFCsLDBfhH5IhLYuonFGA_XT6ufc22-WZIeumpJh8LPbbCs-FHbfQrAs_xds_ksW19LtOx6VsB_c_g04L42mERE3B1nL81B01Y-Xmu1TDd-zPcLDHW">
            <a:extLst>
              <a:ext uri="{FF2B5EF4-FFF2-40B4-BE49-F238E27FC236}">
                <a16:creationId xmlns:a16="http://schemas.microsoft.com/office/drawing/2014/main" id="{1171AECA-1D5D-524B-BE51-EC453EE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12" y="2354476"/>
            <a:ext cx="3479801" cy="40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ZDaQksmZs9NWLRH3I89Q5ClQeG1IkaGULrQU5GqvE_krSQzYhK2KlYKIUkbU9Yzcpnic-rB9IZm8XTOngztkekMN15GG-v0jRsp1OmcmyiYYj2P3LQE1bcapiL0ZC8SuelKxQNVX">
            <a:extLst>
              <a:ext uri="{FF2B5EF4-FFF2-40B4-BE49-F238E27FC236}">
                <a16:creationId xmlns:a16="http://schemas.microsoft.com/office/drawing/2014/main" id="{AB205F49-1C3E-9144-85D5-3B3AD7F7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2456782"/>
            <a:ext cx="3106738" cy="395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9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8CA9C-E60F-D54F-888A-54CCA8A0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DOCUMENTOS (Python) </a:t>
            </a:r>
          </a:p>
        </p:txBody>
      </p:sp>
      <p:pic>
        <p:nvPicPr>
          <p:cNvPr id="2050" name="Picture 2" descr="https://lh4.googleusercontent.com/L3qOE5RCq6PNAvvPqacJY0DjKOWku7qKp935ZNzAhOIaD8W1A5GBbY65827si23M8KDXNB9DRbvOqc83MuipU2L-UecBq4BkFN-yhsPISEkOtvGBhAjUXBZze8LMbcuULoI9uspI">
            <a:extLst>
              <a:ext uri="{FF2B5EF4-FFF2-40B4-BE49-F238E27FC236}">
                <a16:creationId xmlns:a16="http://schemas.microsoft.com/office/drawing/2014/main" id="{3A0975C4-49E8-C142-8B56-91418B129F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62" y="2325768"/>
            <a:ext cx="3261938" cy="40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b3SUewq-OU0u6uussVGBHjYeWPC0Tj5XY6lTEkVbZ4B9tzOKPdN-JM29mwWA8VkdfksRKp_I5CNSntI6s9lxJybX89MDcNZowcZklrKv4DG6IJ7bTBEXeU0SuFwnnO1N91l0OFqk">
            <a:extLst>
              <a:ext uri="{FF2B5EF4-FFF2-40B4-BE49-F238E27FC236}">
                <a16:creationId xmlns:a16="http://schemas.microsoft.com/office/drawing/2014/main" id="{17EF3BD0-A2E7-5847-A7EE-647FDB52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11" y="2325768"/>
            <a:ext cx="3285175" cy="40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2Z-jCvFWPu_JhNt7A9Cab-TKrEhLt6gGzYwyw1LCiUIZEB2-jz-A7f1RgxX3uiOQp4E59w9bH_sYsejKmdT_aTvmx98lElfHBvASl4kPh0enmumWEvC4rtNccBLTkcT-PH_UyxIa">
            <a:extLst>
              <a:ext uri="{FF2B5EF4-FFF2-40B4-BE49-F238E27FC236}">
                <a16:creationId xmlns:a16="http://schemas.microsoft.com/office/drawing/2014/main" id="{8AC971C8-F381-024C-B155-176E543DA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90" y="2325768"/>
            <a:ext cx="3057108" cy="40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32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ACF63-4E8B-CA46-B068-61533B68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DOCUMENTOS (R)</a:t>
            </a:r>
          </a:p>
        </p:txBody>
      </p:sp>
      <p:pic>
        <p:nvPicPr>
          <p:cNvPr id="3074" name="Picture 2" descr="https://lh4.googleusercontent.com/6gqMVZVXO8dlMu2XhGWn0e-zasvM3gdSQPOIHNayoEbRn6xVsVCeI8wiEqEtCkah4KGR1oNeJ5hDDpGdSkXSCRnu21gSFGMkeOr9SQkyTJ8SDnVZ2FjIOWIsVO55idcDRaXA5gDV">
            <a:extLst>
              <a:ext uri="{FF2B5EF4-FFF2-40B4-BE49-F238E27FC236}">
                <a16:creationId xmlns:a16="http://schemas.microsoft.com/office/drawing/2014/main" id="{2BD9754D-374D-DA49-A2D3-7146F15550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275" y="2290156"/>
            <a:ext cx="2802765" cy="425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egr71dOMuJRIO0HQ-8UhZGOw5BLzbbPQ-nlDTwKVkaDsCQUCIlPbT7o1Vs1vHpOxC40RtgfqHv51ug_9VRw-9qjuAgP6FddizIoaoczh12aHvSdLsKkqjO3unoIcWRFeyAXs74lL">
            <a:extLst>
              <a:ext uri="{FF2B5EF4-FFF2-40B4-BE49-F238E27FC236}">
                <a16:creationId xmlns:a16="http://schemas.microsoft.com/office/drawing/2014/main" id="{F24B013B-27FC-FC44-85C0-1566DE40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62" y="2290156"/>
            <a:ext cx="2714465" cy="425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27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20DD1-57BE-E948-AE5C-9A8A5CCB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CURSOS </a:t>
            </a:r>
            <a:r>
              <a:rPr lang="es-ES_tradnl" dirty="0">
                <a:solidFill>
                  <a:schemeClr val="bg2"/>
                </a:solidFill>
              </a:rPr>
              <a:t>NO</a:t>
            </a:r>
            <a:r>
              <a:rPr lang="es-ES_tradnl" dirty="0"/>
              <a:t> GRATUITOS (</a:t>
            </a:r>
            <a:r>
              <a:rPr lang="es-ES_tradnl" dirty="0">
                <a:solidFill>
                  <a:schemeClr val="bg2"/>
                </a:solidFill>
              </a:rPr>
              <a:t>Data </a:t>
            </a:r>
            <a:r>
              <a:rPr lang="es-ES_tradnl" dirty="0" err="1">
                <a:solidFill>
                  <a:schemeClr val="bg2"/>
                </a:solidFill>
              </a:rPr>
              <a:t>Visualizacion</a:t>
            </a:r>
            <a:r>
              <a:rPr lang="es-ES_tradnl" dirty="0"/>
              <a:t>)</a:t>
            </a:r>
          </a:p>
        </p:txBody>
      </p:sp>
      <p:sp>
        <p:nvSpPr>
          <p:cNvPr id="4113" name="Content Placeholder 4112">
            <a:extLst>
              <a:ext uri="{FF2B5EF4-FFF2-40B4-BE49-F238E27FC236}">
                <a16:creationId xmlns:a16="http://schemas.microsoft.com/office/drawing/2014/main" id="{FFDA006D-A4DE-4165-B347-ACE303DF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4" y="2413000"/>
            <a:ext cx="5277286" cy="3632200"/>
          </a:xfrm>
        </p:spPr>
        <p:txBody>
          <a:bodyPr>
            <a:normAutofit/>
          </a:bodyPr>
          <a:lstStyle/>
          <a:p>
            <a:r>
              <a:rPr lang="en-US" dirty="0"/>
              <a:t>VISUALIZACIÓN DE DATOS (Arizona)</a:t>
            </a:r>
          </a:p>
          <a:p>
            <a:pPr lvl="1"/>
            <a:r>
              <a:rPr lang="es-ES" dirty="0"/>
              <a:t>Gratuito durante 7 </a:t>
            </a:r>
            <a:r>
              <a:rPr lang="es-ES" dirty="0" err="1"/>
              <a:t>dias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1"/>
                </a:solidFill>
              </a:rPr>
              <a:t>42€/mes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/>
              <a:t>a partir de la prueba gratuita.</a:t>
            </a:r>
            <a:endParaRPr lang="en-US" dirty="0"/>
          </a:p>
          <a:p>
            <a:r>
              <a:rPr lang="en-US" dirty="0"/>
              <a:t>CERTIFICADO PROFESIONAL DATA SCIENCE</a:t>
            </a:r>
          </a:p>
          <a:p>
            <a:pPr lvl="1"/>
            <a:r>
              <a:rPr lang="es-ES" dirty="0"/>
              <a:t>Gratuito durante 7 </a:t>
            </a:r>
            <a:r>
              <a:rPr lang="es-ES" dirty="0" err="1"/>
              <a:t>dias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1"/>
                </a:solidFill>
              </a:rPr>
              <a:t>42€/mes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/>
              <a:t>a partir de la prueba gratuita.</a:t>
            </a:r>
            <a:endParaRPr lang="en-US" dirty="0"/>
          </a:p>
          <a:p>
            <a:r>
              <a:rPr lang="en-US" dirty="0"/>
              <a:t>VISUALIZACIÓN DE DATOS (Illinois)</a:t>
            </a:r>
          </a:p>
          <a:p>
            <a:pPr lvl="1"/>
            <a:r>
              <a:rPr lang="es-ES" dirty="0"/>
              <a:t>Gratuito durante 7 </a:t>
            </a:r>
            <a:r>
              <a:rPr lang="es-ES" dirty="0" err="1"/>
              <a:t>dias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1"/>
                </a:solidFill>
              </a:rPr>
              <a:t>42€/mes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/>
              <a:t>a partir de la prueba gratuita.</a:t>
            </a:r>
            <a:endParaRPr lang="en-US" dirty="0"/>
          </a:p>
        </p:txBody>
      </p:sp>
      <p:pic>
        <p:nvPicPr>
          <p:cNvPr id="4108" name="Picture 12" descr="https://lh5.googleusercontent.com/itNBHHuEAhl4v1rJElOIOGUnIclrDDQh_h0nJS_g8ltMPfUMCSJjma3C4IG644j-deWxIfjBm1vihmtqqU6m3aTcmMnKMAhym7tG-Up2GxNMBYPV17qehs7pvZHhUvycbdktmLZa">
            <a:extLst>
              <a:ext uri="{FF2B5EF4-FFF2-40B4-BE49-F238E27FC236}">
                <a16:creationId xmlns:a16="http://schemas.microsoft.com/office/drawing/2014/main" id="{2E24A9A1-0420-2741-82AD-27692D2FB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727" y="3648340"/>
            <a:ext cx="3058673" cy="1361109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h4.googleusercontent.com/f0KxHT-y74cZS0QcNmpgeq9t0b6YUu3W60w3H5hj8lLF5uLCz1MstbmPaeFRq5EoZFVZbE9iP56ghDFq9TVWoyCFDwlXpEe466uPBVpHYqwStiXREb6K8b4hP3bBpj_-nwJXCOka">
            <a:extLst>
              <a:ext uri="{FF2B5EF4-FFF2-40B4-BE49-F238E27FC236}">
                <a16:creationId xmlns:a16="http://schemas.microsoft.com/office/drawing/2014/main" id="{8A7FAD97-93FE-A742-9853-DCFDB4B95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569" y="2042818"/>
            <a:ext cx="3942831" cy="148841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8" descr="https://lh3.googleusercontent.com/4xVGKTkVTpDz4o6YHZbLYs5hIjBwJ_Y2l1VHIajm_1jwr5Q9LkppQPBuClylrEen9jJVCkoZnEra8AJP2lNd_WH_9lOzsuufyRK0Zk3Wa-51nWOG5dxccyIHQpR_A5GLEfXgmdsX">
            <a:extLst>
              <a:ext uri="{FF2B5EF4-FFF2-40B4-BE49-F238E27FC236}">
                <a16:creationId xmlns:a16="http://schemas.microsoft.com/office/drawing/2014/main" id="{595F641F-9007-054B-8726-65EF7A10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50" y="5126553"/>
            <a:ext cx="4593650" cy="153887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37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3A176-2F1E-B047-88DD-4C518032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ES_tradnl" sz="3600" dirty="0"/>
              <a:t>CURSOS </a:t>
            </a:r>
            <a:r>
              <a:rPr lang="es-ES_tradnl" sz="3600" dirty="0">
                <a:solidFill>
                  <a:schemeClr val="bg2"/>
                </a:solidFill>
              </a:rPr>
              <a:t>NO</a:t>
            </a:r>
            <a:r>
              <a:rPr lang="es-ES_tradnl" sz="3600" dirty="0"/>
              <a:t> GRATUITOS (</a:t>
            </a:r>
            <a:r>
              <a:rPr lang="es-ES_tradnl" sz="3600" dirty="0">
                <a:solidFill>
                  <a:schemeClr val="bg2"/>
                </a:solidFill>
              </a:rPr>
              <a:t>Python</a:t>
            </a:r>
            <a:r>
              <a:rPr lang="es-ES_tradnl" sz="3600" dirty="0"/>
              <a:t>)</a:t>
            </a:r>
          </a:p>
        </p:txBody>
      </p:sp>
      <p:sp>
        <p:nvSpPr>
          <p:cNvPr id="5129" name="Content Placeholder 5128">
            <a:extLst>
              <a:ext uri="{FF2B5EF4-FFF2-40B4-BE49-F238E27FC236}">
                <a16:creationId xmlns:a16="http://schemas.microsoft.com/office/drawing/2014/main" id="{DDC66A51-87F3-4617-8245-A8A9E3659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5082025" cy="3400088"/>
          </a:xfrm>
        </p:spPr>
        <p:txBody>
          <a:bodyPr>
            <a:normAutofit/>
          </a:bodyPr>
          <a:lstStyle/>
          <a:p>
            <a:r>
              <a:rPr lang="en-US" dirty="0"/>
              <a:t>DATA VISUALIZATION WITH PYTHON</a:t>
            </a:r>
          </a:p>
          <a:p>
            <a:pPr lvl="1"/>
            <a:r>
              <a:rPr lang="es-ES" dirty="0"/>
              <a:t>Gratuito durante 7 </a:t>
            </a:r>
            <a:r>
              <a:rPr lang="es-ES" dirty="0" err="1"/>
              <a:t>dias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1"/>
                </a:solidFill>
              </a:rPr>
              <a:t>42€/mes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/>
              <a:t>a partir de la prueba gratuita.</a:t>
            </a:r>
            <a:endParaRPr lang="en-US" dirty="0"/>
          </a:p>
          <a:p>
            <a:r>
              <a:rPr lang="en-US" dirty="0"/>
              <a:t>PYTHON DATA VISUALIZATION</a:t>
            </a:r>
          </a:p>
          <a:p>
            <a:pPr lvl="1"/>
            <a:r>
              <a:rPr lang="es-ES" dirty="0"/>
              <a:t>Gratuito durante 7 </a:t>
            </a:r>
            <a:r>
              <a:rPr lang="es-ES" dirty="0" err="1"/>
              <a:t>dias</a:t>
            </a:r>
            <a:r>
              <a:rPr lang="es-ES" dirty="0"/>
              <a:t> y </a:t>
            </a:r>
            <a:r>
              <a:rPr lang="es-ES" b="1" dirty="0">
                <a:solidFill>
                  <a:schemeClr val="accent1"/>
                </a:solidFill>
              </a:rPr>
              <a:t>42€/mes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/>
              <a:t>a partir de la prueba gratuita.</a:t>
            </a:r>
            <a:endParaRPr lang="en-US" dirty="0"/>
          </a:p>
          <a:p>
            <a:endParaRPr lang="en-US" dirty="0"/>
          </a:p>
        </p:txBody>
      </p:sp>
      <p:pic>
        <p:nvPicPr>
          <p:cNvPr id="5127" name="Picture 2" descr="https://lh3.googleusercontent.com/wOd2Gd6W7bS-EJpLAOkgRXUWqL-teCDplx_jO5_V8s6iJUYqdkUvj1SYSs7d5c7KRY_dDGm2QCOktFzGf1rlucpM26Kbzn1NigOKxblOzMPgnUzcL9Jk6tX92oCUp2eYAy8frQiT">
            <a:extLst>
              <a:ext uri="{FF2B5EF4-FFF2-40B4-BE49-F238E27FC236}">
                <a16:creationId xmlns:a16="http://schemas.microsoft.com/office/drawing/2014/main" id="{D0614F3D-FABB-184B-808B-63A83BFE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37" y="2413000"/>
            <a:ext cx="4493561" cy="177495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LhnHRgExoT0YNDYN72rileedAdb68OUHKt_qh6zOuq_U-Rjx_XEbijq2b0JOUDoN1LH6rCDbXQpKbvQfWX6McJhyG-_ogCDVXPri_liq7sxySmoKLdMrWEY2Mtz659neqBbcQSBr">
            <a:extLst>
              <a:ext uri="{FF2B5EF4-FFF2-40B4-BE49-F238E27FC236}">
                <a16:creationId xmlns:a16="http://schemas.microsoft.com/office/drawing/2014/main" id="{E6B2C9DF-C839-F440-9759-A45477B63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02" y="4635857"/>
            <a:ext cx="4522185" cy="177495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311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616</Words>
  <Application>Microsoft Macintosh PowerPoint</Application>
  <PresentationFormat>Panorámica</PresentationFormat>
  <Paragraphs>83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Century Gothic</vt:lpstr>
      <vt:lpstr>Wingdings 2</vt:lpstr>
      <vt:lpstr>Citable</vt:lpstr>
      <vt:lpstr>Data Visualization</vt:lpstr>
      <vt:lpstr>Integrantes</vt:lpstr>
      <vt:lpstr>Planificación</vt:lpstr>
      <vt:lpstr>FUENTES DE INFORMACIÓN</vt:lpstr>
      <vt:lpstr>DOCUMENTOS (Generales)</vt:lpstr>
      <vt:lpstr>DOCUMENTOS (Python) </vt:lpstr>
      <vt:lpstr>DOCUMENTOS (R)</vt:lpstr>
      <vt:lpstr>CURSOS NO GRATUITOS (Data Visualizacion)</vt:lpstr>
      <vt:lpstr>CURSOS NO GRATUITOS (Python)</vt:lpstr>
      <vt:lpstr>CURSOS NO GRATUITOS (R)</vt:lpstr>
      <vt:lpstr>CURSOS GRATUITOS (General)</vt:lpstr>
      <vt:lpstr>CURSOS GRATUITOS (Python)</vt:lpstr>
      <vt:lpstr>CURSOS GRATUITOS (R)</vt:lpstr>
      <vt:lpstr>AYUDAS ECONÓMICAS PARA ESTUDIAR TECNOLOGÍAS</vt:lpstr>
      <vt:lpstr>Descripción general</vt:lpstr>
      <vt:lpstr>Requisitos</vt:lpstr>
      <vt:lpstr>Ayudas económicas para estudiar las tecnologías (FUNDACIÓN BIG DATA)</vt:lpstr>
      <vt:lpstr>RECURSOS PARA IMPLEMENTAR TECNOLOGÍAS</vt:lpstr>
      <vt:lpstr>Cpython (gratuito)</vt:lpstr>
      <vt:lpstr>PyPy (gratuito)</vt:lpstr>
      <vt:lpstr>R studio (gratuito)</vt:lpstr>
      <vt:lpstr>Wing Python (NO gratuito)</vt:lpstr>
      <vt:lpstr>Rstudio Commercial &amp; Server (NO gratuito)</vt:lpstr>
      <vt:lpstr>CONCLUSIÓN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Martín Moracho Julia</dc:creator>
  <cp:lastModifiedBy>Martín Moracho Julia</cp:lastModifiedBy>
  <cp:revision>3</cp:revision>
  <dcterms:created xsi:type="dcterms:W3CDTF">2019-03-17T19:43:24Z</dcterms:created>
  <dcterms:modified xsi:type="dcterms:W3CDTF">2019-03-18T10:35:19Z</dcterms:modified>
</cp:coreProperties>
</file>